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1"/>
  </p:sldMasterIdLst>
  <p:sldIdLst>
    <p:sldId id="256" r:id="rId2"/>
    <p:sldId id="257" r:id="rId3"/>
    <p:sldId id="258" r:id="rId4"/>
    <p:sldId id="260" r:id="rId5"/>
    <p:sldId id="262" r:id="rId6"/>
    <p:sldId id="261" r:id="rId7"/>
    <p:sldId id="263" r:id="rId8"/>
    <p:sldId id="265" r:id="rId9"/>
    <p:sldId id="264" r:id="rId10"/>
    <p:sldId id="266" r:id="rId11"/>
    <p:sldId id="267" r:id="rId12"/>
    <p:sldId id="268" r:id="rId13"/>
    <p:sldId id="269"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3"/>
    <p:restoredTop sz="94674"/>
  </p:normalViewPr>
  <p:slideViewPr>
    <p:cSldViewPr snapToGrid="0" snapToObjects="1">
      <p:cViewPr>
        <p:scale>
          <a:sx n="86" d="100"/>
          <a:sy n="86" d="100"/>
        </p:scale>
        <p:origin x="1048"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1289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3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033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5543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505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9323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3138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1922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647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350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471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598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48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7377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338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0580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4/9/20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047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4/9/20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42439212"/>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BE976-E9ED-47B9-9308-C775D8F24E18}"/>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5B7AF24-0B01-714A-A811-7427348CAADE}"/>
              </a:ext>
            </a:extLst>
          </p:cNvPr>
          <p:cNvSpPr>
            <a:spLocks noGrp="1"/>
          </p:cNvSpPr>
          <p:nvPr>
            <p:ph type="ctrTitle"/>
          </p:nvPr>
        </p:nvSpPr>
        <p:spPr>
          <a:xfrm>
            <a:off x="-134911" y="989352"/>
            <a:ext cx="11887200" cy="2608990"/>
          </a:xfrm>
        </p:spPr>
        <p:txBody>
          <a:bodyPr>
            <a:normAutofit fontScale="90000"/>
          </a:bodyPr>
          <a:lstStyle/>
          <a:p>
            <a:br>
              <a:rPr lang="en-CA" dirty="0">
                <a:effectLst/>
              </a:rPr>
            </a:br>
            <a:br>
              <a:rPr lang="en-CA" dirty="0">
                <a:effectLst/>
              </a:rPr>
            </a:br>
            <a:r>
              <a:rPr lang="en-CA" dirty="0">
                <a:effectLst/>
              </a:rPr>
              <a:t> Battle of the Neighborhoods – Singapore Best Neighborhood for Living </a:t>
            </a:r>
            <a:endParaRPr lang="en-US" dirty="0"/>
          </a:p>
        </p:txBody>
      </p:sp>
      <p:sp>
        <p:nvSpPr>
          <p:cNvPr id="3" name="Subtitle 2">
            <a:extLst>
              <a:ext uri="{FF2B5EF4-FFF2-40B4-BE49-F238E27FC236}">
                <a16:creationId xmlns:a16="http://schemas.microsoft.com/office/drawing/2014/main" id="{7DB191F6-48DD-C641-9A6D-F438298146AC}"/>
              </a:ext>
            </a:extLst>
          </p:cNvPr>
          <p:cNvSpPr>
            <a:spLocks noGrp="1"/>
          </p:cNvSpPr>
          <p:nvPr>
            <p:ph type="subTitle" idx="1"/>
          </p:nvPr>
        </p:nvSpPr>
        <p:spPr>
          <a:xfrm>
            <a:off x="1370693" y="3773489"/>
            <a:ext cx="9440034" cy="1049867"/>
          </a:xfrm>
        </p:spPr>
        <p:txBody>
          <a:bodyPr>
            <a:normAutofit fontScale="25000" lnSpcReduction="20000"/>
          </a:bodyPr>
          <a:lstStyle/>
          <a:p>
            <a:br>
              <a:rPr lang="en-CA" dirty="0">
                <a:effectLst/>
              </a:rPr>
            </a:br>
            <a:endParaRPr lang="en-CA" dirty="0">
              <a:effectLst/>
            </a:endParaRPr>
          </a:p>
          <a:p>
            <a:r>
              <a:rPr lang="en-CA" sz="5600" dirty="0">
                <a:effectLst/>
              </a:rPr>
              <a:t> Coursera IBM Data Science Capstone Submission </a:t>
            </a:r>
          </a:p>
          <a:p>
            <a:r>
              <a:rPr lang="en-US" sz="5600" dirty="0"/>
              <a:t>By: Hao Z.</a:t>
            </a:r>
          </a:p>
          <a:p>
            <a:r>
              <a:rPr lang="en-US" sz="5600" dirty="0"/>
              <a:t>April 9, 2020</a:t>
            </a:r>
          </a:p>
        </p:txBody>
      </p:sp>
    </p:spTree>
    <p:extLst>
      <p:ext uri="{BB962C8B-B14F-4D97-AF65-F5344CB8AC3E}">
        <p14:creationId xmlns:p14="http://schemas.microsoft.com/office/powerpoint/2010/main" val="77007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112000" y="552024"/>
            <a:ext cx="4486126" cy="1370605"/>
          </a:xfrm>
        </p:spPr>
        <p:txBody>
          <a:bodyPr>
            <a:normAutofit/>
          </a:bodyPr>
          <a:lstStyle/>
          <a:p>
            <a:r>
              <a:rPr lang="en-US" sz="3000" dirty="0"/>
              <a:t>Access to Leisure and Entertainment Facilities</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73910"/>
            <a:ext cx="3783530" cy="4014024"/>
          </a:xfrm>
        </p:spPr>
        <p:txBody>
          <a:bodyPr>
            <a:normAutofit fontScale="92500" lnSpcReduction="10000"/>
          </a:bodyPr>
          <a:lstStyle/>
          <a:p>
            <a:r>
              <a:rPr lang="en-US" sz="1800" dirty="0"/>
              <a:t>Based on venue data entered on Foursquare</a:t>
            </a:r>
          </a:p>
          <a:p>
            <a:r>
              <a:rPr lang="en-US" sz="1800" dirty="0"/>
              <a:t>Venue types include:</a:t>
            </a:r>
          </a:p>
          <a:p>
            <a:pPr lvl="1"/>
            <a:r>
              <a:rPr lang="en-US" sz="1600" dirty="0"/>
              <a:t>Gym</a:t>
            </a:r>
          </a:p>
          <a:p>
            <a:pPr lvl="1"/>
            <a:r>
              <a:rPr lang="en-US" sz="1600" dirty="0"/>
              <a:t>Theatre</a:t>
            </a:r>
          </a:p>
          <a:p>
            <a:pPr lvl="1"/>
            <a:r>
              <a:rPr lang="en-US" sz="1600" dirty="0"/>
              <a:t>Zoo</a:t>
            </a:r>
          </a:p>
          <a:p>
            <a:pPr lvl="1"/>
            <a:r>
              <a:rPr lang="en-US" sz="1600" dirty="0"/>
              <a:t>Park</a:t>
            </a:r>
          </a:p>
          <a:p>
            <a:r>
              <a:rPr lang="en-US" sz="1800" dirty="0"/>
              <a:t>The frequency of each type within the neighborhood is studied </a:t>
            </a:r>
          </a:p>
          <a:p>
            <a:r>
              <a:rPr lang="en-US" sz="1800" dirty="0"/>
              <a:t>1/5 of the neighborhoods either have no data or have limited access to facilities</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9928423" y="5687934"/>
            <a:ext cx="2246164"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Foursquare</a:t>
            </a:r>
          </a:p>
        </p:txBody>
      </p:sp>
      <p:pic>
        <p:nvPicPr>
          <p:cNvPr id="8" name="Picture 7" descr="A screenshot of a cell phone&#10;&#10;Description automatically generated">
            <a:extLst>
              <a:ext uri="{FF2B5EF4-FFF2-40B4-BE49-F238E27FC236}">
                <a16:creationId xmlns:a16="http://schemas.microsoft.com/office/drawing/2014/main" id="{367D8C7B-4B5F-6D4A-BB23-70AC0AE17F3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73293" y="1117600"/>
            <a:ext cx="7326705" cy="4570334"/>
          </a:xfrm>
          <a:prstGeom prst="rect">
            <a:avLst/>
          </a:prstGeom>
        </p:spPr>
      </p:pic>
    </p:spTree>
    <p:extLst>
      <p:ext uri="{BB962C8B-B14F-4D97-AF65-F5344CB8AC3E}">
        <p14:creationId xmlns:p14="http://schemas.microsoft.com/office/powerpoint/2010/main" val="187064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707899" y="643467"/>
            <a:ext cx="5117168" cy="1956298"/>
          </a:xfrm>
        </p:spPr>
        <p:txBody>
          <a:bodyPr>
            <a:normAutofit/>
          </a:bodyPr>
          <a:lstStyle/>
          <a:p>
            <a:pPr algn="l"/>
            <a:r>
              <a:rPr lang="en-US" sz="3600" dirty="0"/>
              <a:t>Top Five Neighborhoods Using Weighted Matrix</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5969502" y="643467"/>
            <a:ext cx="3683949" cy="1956298"/>
          </a:xfrm>
        </p:spPr>
        <p:txBody>
          <a:bodyPr anchor="ctr">
            <a:normAutofit/>
          </a:bodyPr>
          <a:lstStyle/>
          <a:p>
            <a:pPr marL="379800" indent="-342900">
              <a:lnSpc>
                <a:spcPct val="90000"/>
              </a:lnSpc>
              <a:buFont typeface="+mj-lt"/>
              <a:buAutoNum type="arabicPeriod"/>
            </a:pPr>
            <a:r>
              <a:rPr lang="en-US" sz="1600" dirty="0">
                <a:solidFill>
                  <a:srgbClr val="FF0000"/>
                </a:solidFill>
              </a:rPr>
              <a:t>Ang Mo Kio</a:t>
            </a:r>
          </a:p>
          <a:p>
            <a:pPr marL="379800" indent="-342900">
              <a:lnSpc>
                <a:spcPct val="90000"/>
              </a:lnSpc>
              <a:buFont typeface="+mj-lt"/>
              <a:buAutoNum type="arabicPeriod"/>
            </a:pPr>
            <a:r>
              <a:rPr lang="en-US" sz="1600" dirty="0"/>
              <a:t>Punggol</a:t>
            </a:r>
          </a:p>
          <a:p>
            <a:pPr marL="379800" indent="-342900">
              <a:lnSpc>
                <a:spcPct val="90000"/>
              </a:lnSpc>
              <a:buFont typeface="+mj-lt"/>
              <a:buAutoNum type="arabicPeriod"/>
            </a:pPr>
            <a:r>
              <a:rPr lang="en-US" sz="1600" dirty="0" err="1"/>
              <a:t>Geylang</a:t>
            </a:r>
            <a:endParaRPr lang="en-US" sz="1600" dirty="0"/>
          </a:p>
          <a:p>
            <a:pPr marL="379800" indent="-342900">
              <a:lnSpc>
                <a:spcPct val="90000"/>
              </a:lnSpc>
              <a:buFont typeface="+mj-lt"/>
              <a:buAutoNum type="arabicPeriod"/>
            </a:pPr>
            <a:r>
              <a:rPr lang="en-US" sz="1600" dirty="0" err="1"/>
              <a:t>Pasir</a:t>
            </a:r>
            <a:r>
              <a:rPr lang="en-US" sz="1600" dirty="0"/>
              <a:t> </a:t>
            </a:r>
            <a:r>
              <a:rPr lang="en-US" sz="1600" dirty="0" err="1"/>
              <a:t>Ris</a:t>
            </a:r>
            <a:endParaRPr lang="en-US" sz="1600" dirty="0"/>
          </a:p>
          <a:p>
            <a:pPr marL="379800" indent="-342900">
              <a:lnSpc>
                <a:spcPct val="90000"/>
              </a:lnSpc>
              <a:buFont typeface="+mj-lt"/>
              <a:buAutoNum type="arabicPeriod"/>
            </a:pPr>
            <a:r>
              <a:rPr lang="en-US" sz="1600" dirty="0"/>
              <a:t>Bukit </a:t>
            </a:r>
            <a:r>
              <a:rPr lang="en-US" sz="1600" dirty="0" err="1"/>
              <a:t>Batok</a:t>
            </a: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1C9A57FA-E151-BD4C-AEFD-79017833F842}"/>
              </a:ext>
            </a:extLst>
          </p:cNvPr>
          <p:cNvPicPr/>
          <p:nvPr/>
        </p:nvPicPr>
        <p:blipFill rotWithShape="1">
          <a:blip r:embed="rId3" cstate="print">
            <a:extLst>
              <a:ext uri="{28A0092B-C50C-407E-A947-70E740481C1C}">
                <a14:useLocalDpi xmlns:a14="http://schemas.microsoft.com/office/drawing/2010/main" val="0"/>
              </a:ext>
            </a:extLst>
          </a:blip>
          <a:srcRect b="55524"/>
          <a:stretch/>
        </p:blipFill>
        <p:spPr>
          <a:xfrm>
            <a:off x="643468" y="2795610"/>
            <a:ext cx="10926860" cy="2879444"/>
          </a:xfrm>
          <a:prstGeom prst="rect">
            <a:avLst/>
          </a:prstGeom>
        </p:spPr>
      </p:pic>
      <p:sp>
        <p:nvSpPr>
          <p:cNvPr id="10" name="Content Placeholder 2">
            <a:extLst>
              <a:ext uri="{FF2B5EF4-FFF2-40B4-BE49-F238E27FC236}">
                <a16:creationId xmlns:a16="http://schemas.microsoft.com/office/drawing/2014/main" id="{9EE4C568-1FE2-1949-8E05-8FFAFB26DA2B}"/>
              </a:ext>
            </a:extLst>
          </p:cNvPr>
          <p:cNvSpPr txBox="1">
            <a:spLocks/>
          </p:cNvSpPr>
          <p:nvPr/>
        </p:nvSpPr>
        <p:spPr>
          <a:xfrm>
            <a:off x="372533" y="5237579"/>
            <a:ext cx="11497734" cy="195629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ct val="90000"/>
              </a:lnSpc>
              <a:buNone/>
            </a:pPr>
            <a:r>
              <a:rPr lang="en-US" sz="1600" dirty="0"/>
              <a:t>The matrix has been calculated using absolute values of normalized school counts and normalized housing price. The minimum weight is deemed to be the best neighborhood as the housing affordability is critical in this research, and minimum scoring ensures that housing price is close to the average price.</a:t>
            </a:r>
          </a:p>
        </p:txBody>
      </p:sp>
      <p:cxnSp>
        <p:nvCxnSpPr>
          <p:cNvPr id="5" name="Straight Arrow Connector 4">
            <a:extLst>
              <a:ext uri="{FF2B5EF4-FFF2-40B4-BE49-F238E27FC236}">
                <a16:creationId xmlns:a16="http://schemas.microsoft.com/office/drawing/2014/main" id="{FFF82F50-438C-1543-835E-995531903520}"/>
              </a:ext>
            </a:extLst>
          </p:cNvPr>
          <p:cNvCxnSpPr>
            <a:cxnSpLocks/>
          </p:cNvCxnSpPr>
          <p:nvPr/>
        </p:nvCxnSpPr>
        <p:spPr>
          <a:xfrm>
            <a:off x="707899" y="3793067"/>
            <a:ext cx="68063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9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4FD55-2B91-CF40-9CB1-488E06BBADB9}"/>
              </a:ext>
            </a:extLst>
          </p:cNvPr>
          <p:cNvSpPr>
            <a:spLocks noGrp="1"/>
          </p:cNvSpPr>
          <p:nvPr>
            <p:ph type="title"/>
          </p:nvPr>
        </p:nvSpPr>
        <p:spPr>
          <a:xfrm>
            <a:off x="287867" y="609600"/>
            <a:ext cx="4265083" cy="970450"/>
          </a:xfrm>
        </p:spPr>
        <p:txBody>
          <a:bodyPr anchor="b">
            <a:noAutofit/>
          </a:bodyPr>
          <a:lstStyle/>
          <a:p>
            <a:r>
              <a:rPr lang="en-US" sz="3000" dirty="0"/>
              <a:t>Best Neighborhood: </a:t>
            </a:r>
            <a:br>
              <a:rPr lang="en-US" sz="3000" dirty="0"/>
            </a:br>
            <a:r>
              <a:rPr lang="en-US" sz="3000" dirty="0"/>
              <a:t>Ang Mo Kio</a:t>
            </a:r>
          </a:p>
        </p:txBody>
      </p:sp>
      <p:sp>
        <p:nvSpPr>
          <p:cNvPr id="3" name="Content Placeholder 2">
            <a:extLst>
              <a:ext uri="{FF2B5EF4-FFF2-40B4-BE49-F238E27FC236}">
                <a16:creationId xmlns:a16="http://schemas.microsoft.com/office/drawing/2014/main" id="{B5AC2DC5-C6B1-DC49-8556-52548FF088D4}"/>
              </a:ext>
            </a:extLst>
          </p:cNvPr>
          <p:cNvSpPr>
            <a:spLocks noGrp="1"/>
          </p:cNvSpPr>
          <p:nvPr>
            <p:ph idx="1"/>
          </p:nvPr>
        </p:nvSpPr>
        <p:spPr>
          <a:xfrm>
            <a:off x="659567" y="1732449"/>
            <a:ext cx="3612630" cy="4058751"/>
          </a:xfrm>
        </p:spPr>
        <p:txBody>
          <a:bodyPr anchor="t">
            <a:normAutofit/>
          </a:bodyPr>
          <a:lstStyle/>
          <a:p>
            <a:r>
              <a:rPr lang="en-US" sz="1600" dirty="0"/>
              <a:t>Housing price closest to average</a:t>
            </a:r>
          </a:p>
          <a:p>
            <a:r>
              <a:rPr lang="en-US" sz="1600" dirty="0"/>
              <a:t>Average score for access to leisure facilities and in terms of school count</a:t>
            </a:r>
          </a:p>
          <a:p>
            <a:r>
              <a:rPr lang="en-US" sz="1600" dirty="0"/>
              <a:t>Above-average performance for restaurants</a:t>
            </a:r>
          </a:p>
          <a:p>
            <a:r>
              <a:rPr lang="en-US" sz="1600" dirty="0"/>
              <a:t>Slightly below average access to stores with living essentials</a:t>
            </a:r>
          </a:p>
        </p:txBody>
      </p:sp>
      <p:pic>
        <p:nvPicPr>
          <p:cNvPr id="11"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4" name="Picture 3" descr="A picture containing text, map&#10;&#10;Description automatically generated">
            <a:extLst>
              <a:ext uri="{FF2B5EF4-FFF2-40B4-BE49-F238E27FC236}">
                <a16:creationId xmlns:a16="http://schemas.microsoft.com/office/drawing/2014/main" id="{058A46CB-EF4C-344C-98B2-AC5EDB00C6A7}"/>
              </a:ext>
            </a:extLst>
          </p:cNvPr>
          <p:cNvPicPr>
            <a:picLocks/>
          </p:cNvPicPr>
          <p:nvPr/>
        </p:nvPicPr>
        <p:blipFill rotWithShape="1">
          <a:blip r:embed="rId4" cstate="print">
            <a:extLst>
              <a:ext uri="{28A0092B-C50C-407E-A947-70E740481C1C}">
                <a14:useLocalDpi xmlns:a14="http://schemas.microsoft.com/office/drawing/2010/main" val="0"/>
              </a:ext>
            </a:extLst>
          </a:blip>
          <a:srcRect l="15339" r="18439" b="-1"/>
          <a:stretch/>
        </p:blipFill>
        <p:spPr>
          <a:xfrm>
            <a:off x="4654295" y="10"/>
            <a:ext cx="7537705" cy="6857990"/>
          </a:xfrm>
          <a:prstGeom prst="rect">
            <a:avLst/>
          </a:prstGeom>
        </p:spPr>
      </p:pic>
    </p:spTree>
    <p:extLst>
      <p:ext uri="{BB962C8B-B14F-4D97-AF65-F5344CB8AC3E}">
        <p14:creationId xmlns:p14="http://schemas.microsoft.com/office/powerpoint/2010/main" val="314776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E768-AAA0-274F-A6EE-884AB29F894D}"/>
              </a:ext>
            </a:extLst>
          </p:cNvPr>
          <p:cNvSpPr>
            <a:spLocks noGrp="1"/>
          </p:cNvSpPr>
          <p:nvPr>
            <p:ph type="title"/>
          </p:nvPr>
        </p:nvSpPr>
        <p:spPr/>
        <p:txBody>
          <a:bodyPr/>
          <a:lstStyle/>
          <a:p>
            <a:r>
              <a:rPr lang="en-US" dirty="0"/>
              <a:t>Limitations to This Study</a:t>
            </a:r>
          </a:p>
        </p:txBody>
      </p:sp>
      <p:sp>
        <p:nvSpPr>
          <p:cNvPr id="3" name="Content Placeholder 2">
            <a:extLst>
              <a:ext uri="{FF2B5EF4-FFF2-40B4-BE49-F238E27FC236}">
                <a16:creationId xmlns:a16="http://schemas.microsoft.com/office/drawing/2014/main" id="{D77298D6-691E-F14C-902B-20F91D728D4D}"/>
              </a:ext>
            </a:extLst>
          </p:cNvPr>
          <p:cNvSpPr>
            <a:spLocks noGrp="1"/>
          </p:cNvSpPr>
          <p:nvPr>
            <p:ph idx="1"/>
          </p:nvPr>
        </p:nvSpPr>
        <p:spPr/>
        <p:txBody>
          <a:bodyPr/>
          <a:lstStyle/>
          <a:p>
            <a:r>
              <a:rPr lang="en-US" dirty="0"/>
              <a:t>No transportation data incorporated;</a:t>
            </a:r>
          </a:p>
          <a:p>
            <a:r>
              <a:rPr lang="en-US" dirty="0"/>
              <a:t>Only certain categories of venues have been included in the research;</a:t>
            </a:r>
          </a:p>
          <a:p>
            <a:r>
              <a:rPr lang="en-US" dirty="0"/>
              <a:t>Heavily relies on the availability and accuracy of data retrieved from Foursquare</a:t>
            </a:r>
          </a:p>
          <a:p>
            <a:r>
              <a:rPr lang="en-US" dirty="0"/>
              <a:t>For future investigations:</a:t>
            </a:r>
          </a:p>
          <a:p>
            <a:pPr lvl="1"/>
            <a:r>
              <a:rPr lang="en-US" dirty="0"/>
              <a:t>Include more categories of venues;</a:t>
            </a:r>
          </a:p>
          <a:p>
            <a:pPr lvl="1"/>
            <a:r>
              <a:rPr lang="en-US" dirty="0"/>
              <a:t>Include data from other aspects, such as crime and vandalism, transportation.</a:t>
            </a:r>
          </a:p>
        </p:txBody>
      </p:sp>
    </p:spTree>
    <p:extLst>
      <p:ext uri="{BB962C8B-B14F-4D97-AF65-F5344CB8AC3E}">
        <p14:creationId xmlns:p14="http://schemas.microsoft.com/office/powerpoint/2010/main" val="310987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7F51C-080C-9B46-869E-D8DDC2433BC1}"/>
              </a:ext>
            </a:extLst>
          </p:cNvPr>
          <p:cNvSpPr>
            <a:spLocks noGrp="1"/>
          </p:cNvSpPr>
          <p:nvPr>
            <p:ph idx="1"/>
          </p:nvPr>
        </p:nvSpPr>
        <p:spPr>
          <a:xfrm>
            <a:off x="919119" y="2930888"/>
            <a:ext cx="10353762" cy="3714749"/>
          </a:xfrm>
        </p:spPr>
        <p:txBody>
          <a:bodyPr>
            <a:normAutofit/>
          </a:bodyPr>
          <a:lstStyle/>
          <a:p>
            <a:pPr marL="36900" indent="0" algn="ctr">
              <a:buNone/>
            </a:pPr>
            <a:r>
              <a:rPr lang="en-US" sz="4000" dirty="0"/>
              <a:t>Thank You!</a:t>
            </a:r>
          </a:p>
        </p:txBody>
      </p:sp>
    </p:spTree>
    <p:extLst>
      <p:ext uri="{BB962C8B-B14F-4D97-AF65-F5344CB8AC3E}">
        <p14:creationId xmlns:p14="http://schemas.microsoft.com/office/powerpoint/2010/main" val="663507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3A5A6-F910-3A4C-BF79-7DF1BB0CCCEF}"/>
              </a:ext>
            </a:extLst>
          </p:cNvPr>
          <p:cNvSpPr>
            <a:spLocks noGrp="1"/>
          </p:cNvSpPr>
          <p:nvPr>
            <p:ph type="title"/>
          </p:nvPr>
        </p:nvSpPr>
        <p:spPr>
          <a:xfrm>
            <a:off x="517585" y="58744"/>
            <a:ext cx="4373688" cy="1370605"/>
          </a:xfrm>
        </p:spPr>
        <p:txBody>
          <a:bodyPr>
            <a:normAutofit/>
          </a:bodyPr>
          <a:lstStyle/>
          <a:p>
            <a:pPr algn="l"/>
            <a:r>
              <a:rPr lang="en-US" sz="3000" dirty="0"/>
              <a:t>Background Information</a:t>
            </a:r>
          </a:p>
        </p:txBody>
      </p:sp>
      <p:sp>
        <p:nvSpPr>
          <p:cNvPr id="3" name="Content Placeholder 2">
            <a:extLst>
              <a:ext uri="{FF2B5EF4-FFF2-40B4-BE49-F238E27FC236}">
                <a16:creationId xmlns:a16="http://schemas.microsoft.com/office/drawing/2014/main" id="{21B0D6B1-C85B-1E4D-A84A-EADA54E66D2A}"/>
              </a:ext>
            </a:extLst>
          </p:cNvPr>
          <p:cNvSpPr>
            <a:spLocks noGrp="1"/>
          </p:cNvSpPr>
          <p:nvPr>
            <p:ph idx="1"/>
          </p:nvPr>
        </p:nvSpPr>
        <p:spPr>
          <a:xfrm>
            <a:off x="241539" y="1179910"/>
            <a:ext cx="4649733" cy="1166224"/>
          </a:xfrm>
        </p:spPr>
        <p:txBody>
          <a:bodyPr>
            <a:normAutofit/>
          </a:bodyPr>
          <a:lstStyle/>
          <a:p>
            <a:r>
              <a:rPr lang="en-CA" sz="1800" dirty="0">
                <a:effectLst/>
              </a:rPr>
              <a:t>Singapore is a city-state country located off the southern tip of the Malaysian peninsula.</a:t>
            </a:r>
          </a:p>
          <a:p>
            <a:r>
              <a:rPr lang="en-CA" sz="1800" dirty="0">
                <a:effectLst/>
              </a:rPr>
              <a:t>Neighborhoods: </a:t>
            </a:r>
            <a:endParaRPr lang="en-US" sz="1800" dirty="0"/>
          </a:p>
        </p:txBody>
      </p:sp>
      <p:pic>
        <p:nvPicPr>
          <p:cNvPr id="4" name="Picture 3" descr="A picture containing text, map&#10;&#10;Description automatically generated">
            <a:extLst>
              <a:ext uri="{FF2B5EF4-FFF2-40B4-BE49-F238E27FC236}">
                <a16:creationId xmlns:a16="http://schemas.microsoft.com/office/drawing/2014/main" id="{0CBA7742-34CD-A64D-8FD1-04B05ADBBFA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15348" y="1344940"/>
            <a:ext cx="6633184" cy="3979908"/>
          </a:xfrm>
          <a:prstGeom prst="rect">
            <a:avLst/>
          </a:prstGeom>
        </p:spPr>
      </p:pic>
      <p:sp>
        <p:nvSpPr>
          <p:cNvPr id="5" name="Rectangle 4">
            <a:extLst>
              <a:ext uri="{FF2B5EF4-FFF2-40B4-BE49-F238E27FC236}">
                <a16:creationId xmlns:a16="http://schemas.microsoft.com/office/drawing/2014/main" id="{879B7A91-0988-0F4E-BC2E-7C340032ECC5}"/>
              </a:ext>
            </a:extLst>
          </p:cNvPr>
          <p:cNvSpPr/>
          <p:nvPr/>
        </p:nvSpPr>
        <p:spPr>
          <a:xfrm>
            <a:off x="643468" y="2318531"/>
            <a:ext cx="2013468" cy="3970318"/>
          </a:xfrm>
          <a:prstGeom prst="rect">
            <a:avLst/>
          </a:prstGeom>
        </p:spPr>
        <p:txBody>
          <a:bodyPr wrap="square">
            <a:spAutoFit/>
          </a:bodyPr>
          <a:lstStyle/>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Bukit </a:t>
            </a:r>
            <a:r>
              <a:rPr lang="en-CA" dirty="0" err="1">
                <a:ln>
                  <a:solidFill>
                    <a:schemeClr val="bg1">
                      <a:lumMod val="75000"/>
                      <a:lumOff val="25000"/>
                      <a:alpha val="10000"/>
                    </a:schemeClr>
                  </a:solidFill>
                </a:ln>
                <a:solidFill>
                  <a:schemeClr val="tx2"/>
                </a:solidFill>
              </a:rPr>
              <a:t>Batok</a:t>
            </a:r>
            <a:endParaRPr lang="en-CA" dirty="0">
              <a:ln>
                <a:solidFill>
                  <a:schemeClr val="bg1">
                    <a:lumMod val="75000"/>
                    <a:lumOff val="25000"/>
                    <a:alpha val="10000"/>
                  </a:schemeClr>
                </a:solidFill>
              </a:ln>
              <a:solidFill>
                <a:schemeClr val="tx2"/>
              </a:solidFill>
            </a:endParaRP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Bedok</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Bishan</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Bukit Merah</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Bukit Panjang</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Bukit </a:t>
            </a:r>
            <a:r>
              <a:rPr lang="en-CA" dirty="0" err="1">
                <a:ln>
                  <a:solidFill>
                    <a:schemeClr val="bg1">
                      <a:lumMod val="75000"/>
                      <a:lumOff val="25000"/>
                      <a:alpha val="10000"/>
                    </a:schemeClr>
                  </a:solidFill>
                </a:ln>
                <a:solidFill>
                  <a:schemeClr val="tx2"/>
                </a:solidFill>
              </a:rPr>
              <a:t>Timah</a:t>
            </a:r>
            <a:endParaRPr lang="en-CA" dirty="0">
              <a:ln>
                <a:solidFill>
                  <a:schemeClr val="bg1">
                    <a:lumMod val="75000"/>
                    <a:lumOff val="25000"/>
                    <a:alpha val="10000"/>
                  </a:schemeClr>
                </a:solidFill>
              </a:ln>
              <a:solidFill>
                <a:schemeClr val="tx2"/>
              </a:solidFill>
            </a:endParaRPr>
          </a:p>
          <a:p>
            <a:pPr marL="342900" lvl="0" indent="-342900">
              <a:spcAft>
                <a:spcPts val="0"/>
              </a:spcAft>
              <a:buFont typeface="Calibri" panose="020F0502020204030204" pitchFamily="34" charset="0"/>
              <a:buChar char="-"/>
            </a:pPr>
            <a:r>
              <a:rPr lang="en-CA" dirty="0" err="1">
                <a:ln>
                  <a:solidFill>
                    <a:schemeClr val="bg1">
                      <a:lumMod val="75000"/>
                      <a:lumOff val="25000"/>
                      <a:alpha val="10000"/>
                    </a:schemeClr>
                  </a:solidFill>
                </a:ln>
                <a:solidFill>
                  <a:schemeClr val="tx2"/>
                </a:solidFill>
              </a:rPr>
              <a:t>Choa</a:t>
            </a:r>
            <a:r>
              <a:rPr lang="en-CA" dirty="0">
                <a:ln>
                  <a:solidFill>
                    <a:schemeClr val="bg1">
                      <a:lumMod val="75000"/>
                      <a:lumOff val="25000"/>
                      <a:alpha val="10000"/>
                    </a:schemeClr>
                  </a:solidFill>
                </a:ln>
                <a:solidFill>
                  <a:schemeClr val="tx2"/>
                </a:solidFill>
              </a:rPr>
              <a:t> Chu Kang</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Clementi</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Central Area</a:t>
            </a:r>
          </a:p>
          <a:p>
            <a:pPr marL="342900" lvl="0" indent="-342900">
              <a:spcAft>
                <a:spcPts val="0"/>
              </a:spcAft>
              <a:buFont typeface="Calibri" panose="020F0502020204030204" pitchFamily="34" charset="0"/>
              <a:buChar char="-"/>
            </a:pPr>
            <a:r>
              <a:rPr lang="en-CA" dirty="0" err="1">
                <a:ln>
                  <a:solidFill>
                    <a:schemeClr val="bg1">
                      <a:lumMod val="75000"/>
                      <a:lumOff val="25000"/>
                      <a:alpha val="10000"/>
                    </a:schemeClr>
                  </a:solidFill>
                </a:ln>
                <a:solidFill>
                  <a:schemeClr val="tx2"/>
                </a:solidFill>
              </a:rPr>
              <a:t>Geylang</a:t>
            </a:r>
            <a:endParaRPr lang="en-CA" dirty="0">
              <a:ln>
                <a:solidFill>
                  <a:schemeClr val="bg1">
                    <a:lumMod val="75000"/>
                    <a:lumOff val="25000"/>
                    <a:alpha val="10000"/>
                  </a:schemeClr>
                </a:solidFill>
              </a:ln>
              <a:solidFill>
                <a:schemeClr val="tx2"/>
              </a:solidFill>
            </a:endParaRPr>
          </a:p>
          <a:p>
            <a:pPr marL="342900" lvl="0" indent="-342900">
              <a:spcAft>
                <a:spcPts val="0"/>
              </a:spcAft>
              <a:buFont typeface="Calibri" panose="020F0502020204030204" pitchFamily="34" charset="0"/>
              <a:buChar char="-"/>
            </a:pPr>
            <a:r>
              <a:rPr lang="en-CA" dirty="0" err="1">
                <a:ln>
                  <a:solidFill>
                    <a:schemeClr val="bg1">
                      <a:lumMod val="75000"/>
                      <a:lumOff val="25000"/>
                      <a:alpha val="10000"/>
                    </a:schemeClr>
                  </a:solidFill>
                </a:ln>
                <a:solidFill>
                  <a:schemeClr val="tx2"/>
                </a:solidFill>
              </a:rPr>
              <a:t>Hougang</a:t>
            </a:r>
            <a:endParaRPr lang="en-CA" dirty="0">
              <a:ln>
                <a:solidFill>
                  <a:schemeClr val="bg1">
                    <a:lumMod val="75000"/>
                    <a:lumOff val="25000"/>
                    <a:alpha val="10000"/>
                  </a:schemeClr>
                </a:solidFill>
              </a:ln>
              <a:solidFill>
                <a:schemeClr val="tx2"/>
              </a:solidFill>
            </a:endParaRP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Jurong East</a:t>
            </a:r>
          </a:p>
          <a:p>
            <a:pPr marL="342900" lvl="0" indent="-342900">
              <a:spcAft>
                <a:spcPts val="0"/>
              </a:spcAft>
              <a:buFont typeface="Calibri" panose="020F0502020204030204" pitchFamily="34" charset="0"/>
              <a:buChar char="-"/>
            </a:pPr>
            <a:r>
              <a:rPr lang="en-CA" dirty="0">
                <a:ln>
                  <a:solidFill>
                    <a:schemeClr val="bg1">
                      <a:lumMod val="75000"/>
                      <a:lumOff val="25000"/>
                      <a:alpha val="10000"/>
                    </a:schemeClr>
                  </a:solidFill>
                </a:ln>
                <a:solidFill>
                  <a:schemeClr val="tx2"/>
                </a:solidFill>
              </a:rPr>
              <a:t>Jurong West</a:t>
            </a:r>
          </a:p>
        </p:txBody>
      </p:sp>
      <p:sp>
        <p:nvSpPr>
          <p:cNvPr id="6" name="Rectangle 5">
            <a:extLst>
              <a:ext uri="{FF2B5EF4-FFF2-40B4-BE49-F238E27FC236}">
                <a16:creationId xmlns:a16="http://schemas.microsoft.com/office/drawing/2014/main" id="{AF78644E-C550-4746-A578-6AE730E47CBE}"/>
              </a:ext>
            </a:extLst>
          </p:cNvPr>
          <p:cNvSpPr/>
          <p:nvPr/>
        </p:nvSpPr>
        <p:spPr>
          <a:xfrm>
            <a:off x="2530414" y="2346134"/>
            <a:ext cx="2360858" cy="3693319"/>
          </a:xfrm>
          <a:prstGeom prst="rect">
            <a:avLst/>
          </a:prstGeom>
        </p:spPr>
        <p:txBody>
          <a:bodyPr wrap="square">
            <a:spAutoFit/>
          </a:bodyPr>
          <a:lstStyle/>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Kallang/Whampoa</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Marine Parade</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Punggol</a:t>
            </a:r>
          </a:p>
          <a:p>
            <a:pPr marL="342900" indent="-342900">
              <a:buFont typeface="Calibri" panose="020F0502020204030204" pitchFamily="34" charset="0"/>
              <a:buChar char="-"/>
            </a:pPr>
            <a:r>
              <a:rPr lang="en-CA" dirty="0" err="1">
                <a:ln>
                  <a:solidFill>
                    <a:schemeClr val="bg1">
                      <a:lumMod val="75000"/>
                      <a:lumOff val="25000"/>
                      <a:alpha val="10000"/>
                    </a:schemeClr>
                  </a:solidFill>
                </a:ln>
                <a:solidFill>
                  <a:schemeClr val="tx2"/>
                </a:solidFill>
              </a:rPr>
              <a:t>Pasir</a:t>
            </a:r>
            <a:r>
              <a:rPr lang="en-CA" dirty="0">
                <a:ln>
                  <a:solidFill>
                    <a:schemeClr val="bg1">
                      <a:lumMod val="75000"/>
                      <a:lumOff val="25000"/>
                      <a:alpha val="10000"/>
                    </a:schemeClr>
                  </a:solidFill>
                </a:ln>
                <a:solidFill>
                  <a:schemeClr val="tx2"/>
                </a:solidFill>
              </a:rPr>
              <a:t> </a:t>
            </a:r>
            <a:r>
              <a:rPr lang="en-CA" dirty="0" err="1">
                <a:ln>
                  <a:solidFill>
                    <a:schemeClr val="bg1">
                      <a:lumMod val="75000"/>
                      <a:lumOff val="25000"/>
                      <a:alpha val="10000"/>
                    </a:schemeClr>
                  </a:solidFill>
                </a:ln>
                <a:solidFill>
                  <a:schemeClr val="tx2"/>
                </a:solidFill>
              </a:rPr>
              <a:t>Ris</a:t>
            </a:r>
            <a:endParaRPr lang="en-CA" dirty="0">
              <a:ln>
                <a:solidFill>
                  <a:schemeClr val="bg1">
                    <a:lumMod val="75000"/>
                    <a:lumOff val="25000"/>
                    <a:alpha val="10000"/>
                  </a:schemeClr>
                </a:solidFill>
              </a:ln>
              <a:solidFill>
                <a:schemeClr val="tx2"/>
              </a:solidFill>
            </a:endParaRP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Queenstown</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Sembawang</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Serangoon</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Sengkang</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Tampines</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Tengah</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Toa </a:t>
            </a:r>
            <a:r>
              <a:rPr lang="en-CA" dirty="0" err="1">
                <a:ln>
                  <a:solidFill>
                    <a:schemeClr val="bg1">
                      <a:lumMod val="75000"/>
                      <a:lumOff val="25000"/>
                      <a:alpha val="10000"/>
                    </a:schemeClr>
                  </a:solidFill>
                </a:ln>
                <a:solidFill>
                  <a:schemeClr val="tx2"/>
                </a:solidFill>
              </a:rPr>
              <a:t>Payoh</a:t>
            </a:r>
            <a:endParaRPr lang="en-CA" dirty="0">
              <a:ln>
                <a:solidFill>
                  <a:schemeClr val="bg1">
                    <a:lumMod val="75000"/>
                    <a:lumOff val="25000"/>
                    <a:alpha val="10000"/>
                  </a:schemeClr>
                </a:solidFill>
              </a:ln>
              <a:solidFill>
                <a:schemeClr val="tx2"/>
              </a:solidFill>
            </a:endParaRP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Woodlands</a:t>
            </a:r>
          </a:p>
          <a:p>
            <a:pPr marL="342900" indent="-342900">
              <a:buFont typeface="Calibri" panose="020F0502020204030204" pitchFamily="34" charset="0"/>
              <a:buChar char="-"/>
            </a:pPr>
            <a:r>
              <a:rPr lang="en-CA" dirty="0">
                <a:ln>
                  <a:solidFill>
                    <a:schemeClr val="bg1">
                      <a:lumMod val="75000"/>
                      <a:lumOff val="25000"/>
                      <a:alpha val="10000"/>
                    </a:schemeClr>
                  </a:solidFill>
                </a:ln>
                <a:solidFill>
                  <a:schemeClr val="tx2"/>
                </a:solidFill>
              </a:rPr>
              <a:t>Yishun</a:t>
            </a:r>
          </a:p>
        </p:txBody>
      </p:sp>
    </p:spTree>
    <p:extLst>
      <p:ext uri="{BB962C8B-B14F-4D97-AF65-F5344CB8AC3E}">
        <p14:creationId xmlns:p14="http://schemas.microsoft.com/office/powerpoint/2010/main" val="280696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A52EE-A70A-434C-8C44-692E0CFB11F9}"/>
              </a:ext>
            </a:extLst>
          </p:cNvPr>
          <p:cNvSpPr>
            <a:spLocks noGrp="1"/>
          </p:cNvSpPr>
          <p:nvPr>
            <p:ph type="title"/>
          </p:nvPr>
        </p:nvSpPr>
        <p:spPr>
          <a:xfrm>
            <a:off x="707900" y="447522"/>
            <a:ext cx="3946393" cy="1956298"/>
          </a:xfrm>
        </p:spPr>
        <p:txBody>
          <a:bodyPr>
            <a:normAutofit/>
          </a:bodyPr>
          <a:lstStyle/>
          <a:p>
            <a:pPr algn="l"/>
            <a:r>
              <a:rPr lang="en-US" sz="3600" dirty="0"/>
              <a:t>Problem:</a:t>
            </a:r>
          </a:p>
        </p:txBody>
      </p:sp>
      <p:sp>
        <p:nvSpPr>
          <p:cNvPr id="10" name="Content Placeholder 9">
            <a:extLst>
              <a:ext uri="{FF2B5EF4-FFF2-40B4-BE49-F238E27FC236}">
                <a16:creationId xmlns:a16="http://schemas.microsoft.com/office/drawing/2014/main" id="{472B2753-6D2F-4CE0-A8FA-E34F69241EA2}"/>
              </a:ext>
            </a:extLst>
          </p:cNvPr>
          <p:cNvSpPr>
            <a:spLocks noGrp="1"/>
          </p:cNvSpPr>
          <p:nvPr>
            <p:ph idx="1"/>
          </p:nvPr>
        </p:nvSpPr>
        <p:spPr>
          <a:xfrm>
            <a:off x="2769326" y="826349"/>
            <a:ext cx="8801002" cy="1956298"/>
          </a:xfrm>
        </p:spPr>
        <p:txBody>
          <a:bodyPr anchor="ctr">
            <a:normAutofit/>
          </a:bodyPr>
          <a:lstStyle/>
          <a:p>
            <a:pPr marL="36900" indent="0">
              <a:buNone/>
            </a:pPr>
            <a:r>
              <a:rPr lang="en-CA" dirty="0">
                <a:effectLst/>
              </a:rPr>
              <a:t>to analyze which neighborhood in Singapore is the most suitable for a middle-income family, based on the following criteria and weighted matrix:</a:t>
            </a:r>
            <a:endParaRPr lang="en-US" dirty="0"/>
          </a:p>
        </p:txBody>
      </p:sp>
      <p:graphicFrame>
        <p:nvGraphicFramePr>
          <p:cNvPr id="8" name="Content Placeholder 3">
            <a:extLst>
              <a:ext uri="{FF2B5EF4-FFF2-40B4-BE49-F238E27FC236}">
                <a16:creationId xmlns:a16="http://schemas.microsoft.com/office/drawing/2014/main" id="{3C332D78-7C20-F948-BB04-DA147B6DCD55}"/>
              </a:ext>
            </a:extLst>
          </p:cNvPr>
          <p:cNvGraphicFramePr>
            <a:graphicFrameLocks/>
          </p:cNvGraphicFramePr>
          <p:nvPr>
            <p:extLst>
              <p:ext uri="{D42A27DB-BD31-4B8C-83A1-F6EECF244321}">
                <p14:modId xmlns:p14="http://schemas.microsoft.com/office/powerpoint/2010/main" val="3090552778"/>
              </p:ext>
            </p:extLst>
          </p:nvPr>
        </p:nvGraphicFramePr>
        <p:xfrm>
          <a:off x="493715" y="3177107"/>
          <a:ext cx="11204570" cy="1647553"/>
        </p:xfrm>
        <a:graphic>
          <a:graphicData uri="http://schemas.openxmlformats.org/drawingml/2006/table">
            <a:tbl>
              <a:tblPr firstRow="1" firstCol="1" bandRow="1">
                <a:noFill/>
                <a:tableStyleId>{5C22544A-7EE6-4342-B048-85BDC9FD1C3A}</a:tableStyleId>
              </a:tblPr>
              <a:tblGrid>
                <a:gridCol w="1854586">
                  <a:extLst>
                    <a:ext uri="{9D8B030D-6E8A-4147-A177-3AD203B41FA5}">
                      <a16:colId xmlns:a16="http://schemas.microsoft.com/office/drawing/2014/main" val="1510355277"/>
                    </a:ext>
                  </a:extLst>
                </a:gridCol>
                <a:gridCol w="1995434">
                  <a:extLst>
                    <a:ext uri="{9D8B030D-6E8A-4147-A177-3AD203B41FA5}">
                      <a16:colId xmlns:a16="http://schemas.microsoft.com/office/drawing/2014/main" val="3707890894"/>
                    </a:ext>
                  </a:extLst>
                </a:gridCol>
                <a:gridCol w="1547667">
                  <a:extLst>
                    <a:ext uri="{9D8B030D-6E8A-4147-A177-3AD203B41FA5}">
                      <a16:colId xmlns:a16="http://schemas.microsoft.com/office/drawing/2014/main" val="1418484701"/>
                    </a:ext>
                  </a:extLst>
                </a:gridCol>
                <a:gridCol w="2242546">
                  <a:extLst>
                    <a:ext uri="{9D8B030D-6E8A-4147-A177-3AD203B41FA5}">
                      <a16:colId xmlns:a16="http://schemas.microsoft.com/office/drawing/2014/main" val="297607143"/>
                    </a:ext>
                  </a:extLst>
                </a:gridCol>
                <a:gridCol w="1937482">
                  <a:extLst>
                    <a:ext uri="{9D8B030D-6E8A-4147-A177-3AD203B41FA5}">
                      <a16:colId xmlns:a16="http://schemas.microsoft.com/office/drawing/2014/main" val="3706361935"/>
                    </a:ext>
                  </a:extLst>
                </a:gridCol>
                <a:gridCol w="1626855">
                  <a:extLst>
                    <a:ext uri="{9D8B030D-6E8A-4147-A177-3AD203B41FA5}">
                      <a16:colId xmlns:a16="http://schemas.microsoft.com/office/drawing/2014/main" val="385906378"/>
                    </a:ext>
                  </a:extLst>
                </a:gridCol>
              </a:tblGrid>
              <a:tr h="1052477">
                <a:tc>
                  <a:txBody>
                    <a:bodyPr/>
                    <a:lstStyle/>
                    <a:p>
                      <a:pPr algn="ctr">
                        <a:spcAft>
                          <a:spcPts val="0"/>
                        </a:spcAft>
                      </a:pPr>
                      <a:r>
                        <a:rPr lang="en-CA" sz="2600" b="1">
                          <a:solidFill>
                            <a:schemeClr val="tx1">
                              <a:lumMod val="75000"/>
                              <a:lumOff val="25000"/>
                            </a:schemeClr>
                          </a:solidFill>
                          <a:effectLst/>
                        </a:rPr>
                        <a:t>Category</a:t>
                      </a:r>
                      <a:endParaRPr lang="en-CA" sz="2600" b="1">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spcAft>
                          <a:spcPts val="0"/>
                        </a:spcAft>
                      </a:pPr>
                      <a:r>
                        <a:rPr lang="en-CA" sz="2600" b="1" dirty="0">
                          <a:solidFill>
                            <a:schemeClr val="tx1">
                              <a:lumMod val="75000"/>
                              <a:lumOff val="25000"/>
                            </a:schemeClr>
                          </a:solidFill>
                          <a:effectLst/>
                        </a:rPr>
                        <a:t>Housing Price</a:t>
                      </a:r>
                      <a:endParaRPr lang="en-CA" sz="2600" b="1"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spcAft>
                          <a:spcPts val="0"/>
                        </a:spcAft>
                      </a:pPr>
                      <a:r>
                        <a:rPr lang="en-CA" sz="2600" b="1" dirty="0">
                          <a:solidFill>
                            <a:schemeClr val="tx1">
                              <a:lumMod val="75000"/>
                              <a:lumOff val="25000"/>
                            </a:schemeClr>
                          </a:solidFill>
                          <a:effectLst/>
                        </a:rPr>
                        <a:t>School</a:t>
                      </a:r>
                      <a:endParaRPr lang="en-CA" sz="2600" b="1"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spcAft>
                          <a:spcPts val="0"/>
                        </a:spcAft>
                      </a:pPr>
                      <a:r>
                        <a:rPr lang="en-CA" sz="2600" b="1">
                          <a:solidFill>
                            <a:schemeClr val="tx1">
                              <a:lumMod val="75000"/>
                              <a:lumOff val="25000"/>
                            </a:schemeClr>
                          </a:solidFill>
                          <a:effectLst/>
                        </a:rPr>
                        <a:t>Restaurants</a:t>
                      </a:r>
                      <a:endParaRPr lang="en-CA" sz="2600" b="1">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spcAft>
                          <a:spcPts val="0"/>
                        </a:spcAft>
                      </a:pPr>
                      <a:r>
                        <a:rPr lang="en-CA" sz="2600" b="1">
                          <a:solidFill>
                            <a:schemeClr val="tx1">
                              <a:lumMod val="75000"/>
                              <a:lumOff val="25000"/>
                            </a:schemeClr>
                          </a:solidFill>
                          <a:effectLst/>
                        </a:rPr>
                        <a:t>Living Essentials</a:t>
                      </a:r>
                      <a:endParaRPr lang="en-CA" sz="2600" b="1">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spcAft>
                          <a:spcPts val="0"/>
                        </a:spcAft>
                      </a:pPr>
                      <a:r>
                        <a:rPr lang="en-CA" sz="2600" b="1">
                          <a:solidFill>
                            <a:schemeClr val="tx1">
                              <a:lumMod val="75000"/>
                              <a:lumOff val="25000"/>
                            </a:schemeClr>
                          </a:solidFill>
                          <a:effectLst/>
                        </a:rPr>
                        <a:t>Leisure</a:t>
                      </a:r>
                      <a:endParaRPr lang="en-CA" sz="2600" b="1">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124998429"/>
                  </a:ext>
                </a:extLst>
              </a:tr>
              <a:tr h="594645">
                <a:tc>
                  <a:txBody>
                    <a:bodyPr/>
                    <a:lstStyle/>
                    <a:p>
                      <a:pPr algn="ctr">
                        <a:spcAft>
                          <a:spcPts val="0"/>
                        </a:spcAft>
                      </a:pPr>
                      <a:r>
                        <a:rPr lang="en-CA" sz="1900" b="1">
                          <a:solidFill>
                            <a:schemeClr val="tx1">
                              <a:lumMod val="75000"/>
                              <a:lumOff val="25000"/>
                            </a:schemeClr>
                          </a:solidFill>
                          <a:effectLst/>
                        </a:rPr>
                        <a:t>Weight (%)</a:t>
                      </a:r>
                      <a:endParaRPr lang="en-CA" sz="1900" b="1">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algn="ctr">
                        <a:spcAft>
                          <a:spcPts val="0"/>
                        </a:spcAft>
                      </a:pPr>
                      <a:r>
                        <a:rPr lang="en-CA" sz="1900">
                          <a:solidFill>
                            <a:schemeClr val="tx1">
                              <a:lumMod val="75000"/>
                              <a:lumOff val="25000"/>
                            </a:schemeClr>
                          </a:solidFill>
                          <a:effectLst/>
                        </a:rPr>
                        <a:t>35%</a:t>
                      </a:r>
                      <a:endParaRPr lang="en-CA" sz="190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9525" cap="flat" cmpd="sng" algn="ctr">
                      <a:solidFill>
                        <a:srgbClr val="C7C6C1"/>
                      </a:solid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a:spcAft>
                          <a:spcPts val="0"/>
                        </a:spcAft>
                      </a:pPr>
                      <a:r>
                        <a:rPr lang="en-CA" sz="1900" dirty="0">
                          <a:solidFill>
                            <a:schemeClr val="tx1">
                              <a:lumMod val="75000"/>
                              <a:lumOff val="25000"/>
                            </a:schemeClr>
                          </a:solidFill>
                          <a:effectLst/>
                        </a:rPr>
                        <a:t>15%</a:t>
                      </a:r>
                      <a:endParaRPr lang="en-CA" sz="1900"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a:spcAft>
                          <a:spcPts val="0"/>
                        </a:spcAft>
                      </a:pPr>
                      <a:r>
                        <a:rPr lang="en-CA" sz="1900" dirty="0">
                          <a:solidFill>
                            <a:schemeClr val="tx1">
                              <a:lumMod val="75000"/>
                              <a:lumOff val="25000"/>
                            </a:schemeClr>
                          </a:solidFill>
                          <a:effectLst/>
                        </a:rPr>
                        <a:t>10%</a:t>
                      </a:r>
                      <a:endParaRPr lang="en-CA" sz="1900"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a:spcAft>
                          <a:spcPts val="0"/>
                        </a:spcAft>
                      </a:pPr>
                      <a:r>
                        <a:rPr lang="en-CA" sz="1900">
                          <a:solidFill>
                            <a:schemeClr val="tx1">
                              <a:lumMod val="75000"/>
                              <a:lumOff val="25000"/>
                            </a:schemeClr>
                          </a:solidFill>
                          <a:effectLst/>
                        </a:rPr>
                        <a:t>25%</a:t>
                      </a:r>
                      <a:endParaRPr lang="en-CA" sz="190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a:spcAft>
                          <a:spcPts val="0"/>
                        </a:spcAft>
                      </a:pPr>
                      <a:r>
                        <a:rPr lang="en-CA" sz="1900" dirty="0">
                          <a:solidFill>
                            <a:schemeClr val="tx1">
                              <a:lumMod val="75000"/>
                              <a:lumOff val="25000"/>
                            </a:schemeClr>
                          </a:solidFill>
                          <a:effectLst/>
                        </a:rPr>
                        <a:t>15%</a:t>
                      </a:r>
                      <a:endParaRPr lang="en-CA" sz="1900"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260428" marR="195321" marT="130214" marB="130214">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268771739"/>
                  </a:ext>
                </a:extLst>
              </a:tr>
            </a:tbl>
          </a:graphicData>
        </a:graphic>
      </p:graphicFrame>
    </p:spTree>
    <p:extLst>
      <p:ext uri="{BB962C8B-B14F-4D97-AF65-F5344CB8AC3E}">
        <p14:creationId xmlns:p14="http://schemas.microsoft.com/office/powerpoint/2010/main" val="299945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913796" y="552024"/>
            <a:ext cx="3382638" cy="1370605"/>
          </a:xfrm>
        </p:spPr>
        <p:txBody>
          <a:bodyPr>
            <a:normAutofit/>
          </a:bodyPr>
          <a:lstStyle/>
          <a:p>
            <a:pPr algn="l"/>
            <a:r>
              <a:rPr lang="en-US" sz="3000" dirty="0"/>
              <a:t>Housing Price</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56977"/>
            <a:ext cx="4303244" cy="3544046"/>
          </a:xfrm>
        </p:spPr>
        <p:txBody>
          <a:bodyPr>
            <a:normAutofit/>
          </a:bodyPr>
          <a:lstStyle/>
          <a:p>
            <a:r>
              <a:rPr lang="en-US" sz="1800" dirty="0"/>
              <a:t>Based on 4 Bedroom HDB apartment prices by neighborhood</a:t>
            </a:r>
          </a:p>
          <a:p>
            <a:r>
              <a:rPr lang="en-US" sz="1800" dirty="0"/>
              <a:t>Average price: 467k SGD</a:t>
            </a:r>
          </a:p>
          <a:p>
            <a:r>
              <a:rPr lang="en-US" sz="1800" dirty="0"/>
              <a:t>1/3 neighborhoods above average</a:t>
            </a:r>
          </a:p>
          <a:p>
            <a:r>
              <a:rPr lang="en-US" sz="1800" dirty="0"/>
              <a:t>2/3 neighborhoods below average </a:t>
            </a:r>
          </a:p>
          <a:p>
            <a:r>
              <a:rPr lang="en-US" sz="1800" dirty="0"/>
              <a:t>Neighborhoods closest to average:</a:t>
            </a:r>
          </a:p>
          <a:p>
            <a:pPr lvl="1"/>
            <a:r>
              <a:rPr lang="en-US" sz="1600" dirty="0"/>
              <a:t>Punggol</a:t>
            </a:r>
          </a:p>
          <a:p>
            <a:pPr lvl="1"/>
            <a:r>
              <a:rPr lang="en-US" sz="1600" dirty="0"/>
              <a:t>Ang Mo Kio</a:t>
            </a:r>
          </a:p>
          <a:p>
            <a:pPr lvl="1"/>
            <a:r>
              <a:rPr lang="en-US" sz="1600" dirty="0" err="1"/>
              <a:t>Geylang</a:t>
            </a:r>
            <a:endParaRPr lang="en-US" sz="1600" dirty="0"/>
          </a:p>
        </p:txBody>
      </p:sp>
      <p:pic>
        <p:nvPicPr>
          <p:cNvPr id="4" name="Picture 3" descr="A screenshot of a social media post&#10;&#10;Description automatically generated">
            <a:extLst>
              <a:ext uri="{FF2B5EF4-FFF2-40B4-BE49-F238E27FC236}">
                <a16:creationId xmlns:a16="http://schemas.microsoft.com/office/drawing/2014/main" id="{B6663FDB-0C3C-B34C-9FA5-3024E96E2B4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96434" y="1435718"/>
            <a:ext cx="7252098" cy="4252216"/>
          </a:xfrm>
          <a:prstGeom prst="rect">
            <a:avLst/>
          </a:prstGeom>
        </p:spPr>
      </p:pic>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8334750" y="5687934"/>
            <a:ext cx="4035775"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Asia One; Government of Singapore</a:t>
            </a:r>
          </a:p>
        </p:txBody>
      </p:sp>
    </p:spTree>
    <p:extLst>
      <p:ext uri="{BB962C8B-B14F-4D97-AF65-F5344CB8AC3E}">
        <p14:creationId xmlns:p14="http://schemas.microsoft.com/office/powerpoint/2010/main" val="395200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913796" y="552024"/>
            <a:ext cx="3382638" cy="1370605"/>
          </a:xfrm>
        </p:spPr>
        <p:txBody>
          <a:bodyPr>
            <a:normAutofit/>
          </a:bodyPr>
          <a:lstStyle/>
          <a:p>
            <a:pPr algn="l"/>
            <a:r>
              <a:rPr lang="en-US" sz="3000" dirty="0"/>
              <a:t>Trends in Housing</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56977"/>
            <a:ext cx="4303244" cy="3544046"/>
          </a:xfrm>
        </p:spPr>
        <p:txBody>
          <a:bodyPr>
            <a:normAutofit/>
          </a:bodyPr>
          <a:lstStyle/>
          <a:p>
            <a:r>
              <a:rPr lang="en-US" sz="1600" dirty="0"/>
              <a:t>Linear dependency between income and apartment resale price</a:t>
            </a:r>
          </a:p>
          <a:p>
            <a:r>
              <a:rPr lang="en-US" sz="1600" dirty="0"/>
              <a:t>Positive correlation</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8334750" y="5687934"/>
            <a:ext cx="4035775"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Asia One; Government of Singapore</a:t>
            </a:r>
          </a:p>
        </p:txBody>
      </p:sp>
      <p:pic>
        <p:nvPicPr>
          <p:cNvPr id="7" name="Picture 6" descr="A screenshot of a cell phone&#10;&#10;Description automatically generated">
            <a:extLst>
              <a:ext uri="{FF2B5EF4-FFF2-40B4-BE49-F238E27FC236}">
                <a16:creationId xmlns:a16="http://schemas.microsoft.com/office/drawing/2014/main" id="{83D83E99-9383-C748-82B2-1D0B83F789E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34489" y="1031802"/>
            <a:ext cx="6924908" cy="4656132"/>
          </a:xfrm>
          <a:prstGeom prst="rect">
            <a:avLst/>
          </a:prstGeom>
        </p:spPr>
      </p:pic>
    </p:spTree>
    <p:extLst>
      <p:ext uri="{BB962C8B-B14F-4D97-AF65-F5344CB8AC3E}">
        <p14:creationId xmlns:p14="http://schemas.microsoft.com/office/powerpoint/2010/main" val="147282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913796" y="552024"/>
            <a:ext cx="3382638" cy="1370605"/>
          </a:xfrm>
        </p:spPr>
        <p:txBody>
          <a:bodyPr>
            <a:normAutofit/>
          </a:bodyPr>
          <a:lstStyle/>
          <a:p>
            <a:pPr algn="l"/>
            <a:r>
              <a:rPr lang="en-US" sz="3000"/>
              <a:t>School Count</a:t>
            </a:r>
            <a:endParaRPr lang="en-US" sz="3000" dirty="0"/>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56977"/>
            <a:ext cx="4303244" cy="3544046"/>
          </a:xfrm>
        </p:spPr>
        <p:txBody>
          <a:bodyPr>
            <a:normAutofit/>
          </a:bodyPr>
          <a:lstStyle/>
          <a:p>
            <a:r>
              <a:rPr lang="en-US" sz="1800" dirty="0"/>
              <a:t>Accounts for both private and independent data collected by the Ministry of Education</a:t>
            </a:r>
          </a:p>
          <a:p>
            <a:r>
              <a:rPr lang="en-US" sz="1800" dirty="0"/>
              <a:t>Average schools per neighborhood: 13.25</a:t>
            </a:r>
          </a:p>
          <a:p>
            <a:r>
              <a:rPr lang="en-US" sz="1800" dirty="0"/>
              <a:t>Large fluctuations between neighborhoods</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9113683" y="5687934"/>
            <a:ext cx="4035775"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Government of Singapore</a:t>
            </a:r>
          </a:p>
        </p:txBody>
      </p:sp>
      <p:pic>
        <p:nvPicPr>
          <p:cNvPr id="7" name="Picture 6" descr="A screenshot of a cell phone&#10;&#10;Description automatically generated">
            <a:extLst>
              <a:ext uri="{FF2B5EF4-FFF2-40B4-BE49-F238E27FC236}">
                <a16:creationId xmlns:a16="http://schemas.microsoft.com/office/drawing/2014/main" id="{07869AFB-B959-0B4F-AA3F-BFED08E5FBD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98125" y="956497"/>
            <a:ext cx="7068941" cy="4595218"/>
          </a:xfrm>
          <a:prstGeom prst="rect">
            <a:avLst/>
          </a:prstGeom>
        </p:spPr>
      </p:pic>
    </p:spTree>
    <p:extLst>
      <p:ext uri="{BB962C8B-B14F-4D97-AF65-F5344CB8AC3E}">
        <p14:creationId xmlns:p14="http://schemas.microsoft.com/office/powerpoint/2010/main" val="195157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913796" y="552024"/>
            <a:ext cx="3382638" cy="1370605"/>
          </a:xfrm>
        </p:spPr>
        <p:txBody>
          <a:bodyPr>
            <a:normAutofit/>
          </a:bodyPr>
          <a:lstStyle/>
          <a:p>
            <a:pPr algn="l"/>
            <a:r>
              <a:rPr lang="en-US" sz="3000" dirty="0"/>
              <a:t>School Trend</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56977"/>
            <a:ext cx="4303244" cy="3544046"/>
          </a:xfrm>
        </p:spPr>
        <p:txBody>
          <a:bodyPr>
            <a:normAutofit/>
          </a:bodyPr>
          <a:lstStyle/>
          <a:p>
            <a:r>
              <a:rPr lang="en-US" sz="1800" dirty="0"/>
              <a:t>Housing price decreases with increased number of schools: inversely proportional</a:t>
            </a:r>
          </a:p>
          <a:p>
            <a:r>
              <a:rPr lang="en-US" sz="1800" dirty="0"/>
              <a:t>Large deviations</a:t>
            </a:r>
          </a:p>
          <a:p>
            <a:r>
              <a:rPr lang="en-US" sz="1800" dirty="0"/>
              <a:t>Possible explanation: only large four-bedroom apartments are studied </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8334750" y="5687934"/>
            <a:ext cx="4035775"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Asia One; Government of Singapore</a:t>
            </a:r>
          </a:p>
        </p:txBody>
      </p:sp>
      <p:pic>
        <p:nvPicPr>
          <p:cNvPr id="8" name="Picture 7" descr="A close up of a map&#10;&#10;Description automatically generated">
            <a:extLst>
              <a:ext uri="{FF2B5EF4-FFF2-40B4-BE49-F238E27FC236}">
                <a16:creationId xmlns:a16="http://schemas.microsoft.com/office/drawing/2014/main" id="{819B4373-2E8F-5A49-810A-FD770C32C8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98126" y="1062681"/>
            <a:ext cx="7085874" cy="4491452"/>
          </a:xfrm>
          <a:prstGeom prst="rect">
            <a:avLst/>
          </a:prstGeom>
        </p:spPr>
      </p:pic>
    </p:spTree>
    <p:extLst>
      <p:ext uri="{BB962C8B-B14F-4D97-AF65-F5344CB8AC3E}">
        <p14:creationId xmlns:p14="http://schemas.microsoft.com/office/powerpoint/2010/main" val="129466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203441" y="251576"/>
            <a:ext cx="4001552" cy="1370605"/>
          </a:xfrm>
        </p:spPr>
        <p:txBody>
          <a:bodyPr>
            <a:normAutofit/>
          </a:bodyPr>
          <a:lstStyle/>
          <a:p>
            <a:r>
              <a:rPr lang="en-US" sz="3000" dirty="0"/>
              <a:t>Access to Restaurants</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434905"/>
            <a:ext cx="3783530" cy="4439023"/>
          </a:xfrm>
        </p:spPr>
        <p:txBody>
          <a:bodyPr>
            <a:normAutofit fontScale="92500" lnSpcReduction="20000"/>
          </a:bodyPr>
          <a:lstStyle/>
          <a:p>
            <a:r>
              <a:rPr lang="en-US" sz="1800" dirty="0"/>
              <a:t>Based on venue data entered on Foursquare</a:t>
            </a:r>
          </a:p>
          <a:p>
            <a:r>
              <a:rPr lang="en-US" sz="1800" dirty="0"/>
              <a:t>Restaurant types based on popularity, and </a:t>
            </a:r>
            <a:r>
              <a:rPr lang="en-US" sz="1900" dirty="0"/>
              <a:t>include the following:</a:t>
            </a:r>
          </a:p>
          <a:p>
            <a:pPr lvl="1"/>
            <a:r>
              <a:rPr lang="en-CA" sz="1300" dirty="0"/>
              <a:t>Food Court</a:t>
            </a:r>
          </a:p>
          <a:p>
            <a:pPr lvl="1"/>
            <a:r>
              <a:rPr lang="en-CA" sz="1300" dirty="0"/>
              <a:t>Cafe</a:t>
            </a:r>
          </a:p>
          <a:p>
            <a:pPr lvl="1"/>
            <a:r>
              <a:rPr lang="en-CA" sz="1300" dirty="0"/>
              <a:t>Chinese Restaurant</a:t>
            </a:r>
          </a:p>
          <a:p>
            <a:pPr lvl="1"/>
            <a:r>
              <a:rPr lang="en-CA" sz="1300" dirty="0"/>
              <a:t>Fast Food Restaurant</a:t>
            </a:r>
          </a:p>
          <a:p>
            <a:pPr lvl="1"/>
            <a:r>
              <a:rPr lang="en-CA" sz="1300" dirty="0"/>
              <a:t>Indian Restaurant</a:t>
            </a:r>
          </a:p>
          <a:p>
            <a:pPr lvl="1"/>
            <a:r>
              <a:rPr lang="en-CA" sz="1300" dirty="0"/>
              <a:t>Japanese Restaurant</a:t>
            </a:r>
          </a:p>
          <a:p>
            <a:pPr lvl="1"/>
            <a:r>
              <a:rPr lang="en-CA" sz="1300" dirty="0"/>
              <a:t>Asian Restaurant</a:t>
            </a:r>
          </a:p>
          <a:p>
            <a:pPr lvl="1"/>
            <a:r>
              <a:rPr lang="en-CA" sz="1300" dirty="0"/>
              <a:t>Coffee Shop</a:t>
            </a:r>
          </a:p>
          <a:p>
            <a:r>
              <a:rPr lang="en-US" sz="1800" dirty="0"/>
              <a:t>The frequency of each type within the neighborhood is studied </a:t>
            </a:r>
          </a:p>
          <a:p>
            <a:r>
              <a:rPr lang="en-US" sz="1800" dirty="0"/>
              <a:t>Most of the communities have great access to restaurant facilities</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9928423" y="5687934"/>
            <a:ext cx="2246164"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Foursquare</a:t>
            </a:r>
          </a:p>
        </p:txBody>
      </p:sp>
      <p:pic>
        <p:nvPicPr>
          <p:cNvPr id="8" name="Picture 7" descr="A screenshot of a cell phone&#10;&#10;Description automatically generated">
            <a:extLst>
              <a:ext uri="{FF2B5EF4-FFF2-40B4-BE49-F238E27FC236}">
                <a16:creationId xmlns:a16="http://schemas.microsoft.com/office/drawing/2014/main" id="{BF6B6193-9793-E64A-B419-EA685E5A653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96433" y="1106094"/>
            <a:ext cx="7404499" cy="4581840"/>
          </a:xfrm>
          <a:prstGeom prst="rect">
            <a:avLst/>
          </a:prstGeom>
        </p:spPr>
      </p:pic>
    </p:spTree>
    <p:extLst>
      <p:ext uri="{BB962C8B-B14F-4D97-AF65-F5344CB8AC3E}">
        <p14:creationId xmlns:p14="http://schemas.microsoft.com/office/powerpoint/2010/main" val="4049425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8D00-FB61-394A-A419-F2A39C56D247}"/>
              </a:ext>
            </a:extLst>
          </p:cNvPr>
          <p:cNvSpPr>
            <a:spLocks noGrp="1"/>
          </p:cNvSpPr>
          <p:nvPr>
            <p:ph type="title"/>
          </p:nvPr>
        </p:nvSpPr>
        <p:spPr>
          <a:xfrm>
            <a:off x="112000" y="552024"/>
            <a:ext cx="4001552" cy="1370605"/>
          </a:xfrm>
        </p:spPr>
        <p:txBody>
          <a:bodyPr>
            <a:normAutofit/>
          </a:bodyPr>
          <a:lstStyle/>
          <a:p>
            <a:r>
              <a:rPr lang="en-US" sz="3000" dirty="0"/>
              <a:t>Access to Stores with Living Essentials</a:t>
            </a:r>
          </a:p>
        </p:txBody>
      </p:sp>
      <p:sp>
        <p:nvSpPr>
          <p:cNvPr id="3" name="Content Placeholder 2">
            <a:extLst>
              <a:ext uri="{FF2B5EF4-FFF2-40B4-BE49-F238E27FC236}">
                <a16:creationId xmlns:a16="http://schemas.microsoft.com/office/drawing/2014/main" id="{C51234A7-43EF-DC4E-BCB0-609105308870}"/>
              </a:ext>
            </a:extLst>
          </p:cNvPr>
          <p:cNvSpPr>
            <a:spLocks noGrp="1"/>
          </p:cNvSpPr>
          <p:nvPr>
            <p:ph idx="1"/>
          </p:nvPr>
        </p:nvSpPr>
        <p:spPr>
          <a:xfrm>
            <a:off x="294882" y="1656977"/>
            <a:ext cx="3783530" cy="3544046"/>
          </a:xfrm>
        </p:spPr>
        <p:txBody>
          <a:bodyPr>
            <a:normAutofit lnSpcReduction="10000"/>
          </a:bodyPr>
          <a:lstStyle/>
          <a:p>
            <a:r>
              <a:rPr lang="en-US" sz="1800" dirty="0"/>
              <a:t>Based on venue data entered on Foursquare</a:t>
            </a:r>
          </a:p>
          <a:p>
            <a:r>
              <a:rPr lang="en-US" sz="1800" dirty="0"/>
              <a:t>Store types include:</a:t>
            </a:r>
          </a:p>
          <a:p>
            <a:pPr lvl="1"/>
            <a:r>
              <a:rPr lang="en-US" sz="1600" dirty="0"/>
              <a:t>Grocery stores</a:t>
            </a:r>
          </a:p>
          <a:p>
            <a:pPr lvl="1"/>
            <a:r>
              <a:rPr lang="en-US" sz="1600" dirty="0"/>
              <a:t>Pharmacies</a:t>
            </a:r>
          </a:p>
          <a:p>
            <a:pPr lvl="1"/>
            <a:r>
              <a:rPr lang="en-US" sz="1600" dirty="0"/>
              <a:t>Convenience stores</a:t>
            </a:r>
          </a:p>
          <a:p>
            <a:r>
              <a:rPr lang="en-US" sz="1800" dirty="0"/>
              <a:t>The frequency of each type within the neighborhood is studied </a:t>
            </a:r>
          </a:p>
          <a:p>
            <a:r>
              <a:rPr lang="en-US" sz="1800" dirty="0"/>
              <a:t>1/3 of the communities do not have good access to stores </a:t>
            </a:r>
          </a:p>
        </p:txBody>
      </p:sp>
      <p:sp>
        <p:nvSpPr>
          <p:cNvPr id="6" name="Content Placeholder 2">
            <a:extLst>
              <a:ext uri="{FF2B5EF4-FFF2-40B4-BE49-F238E27FC236}">
                <a16:creationId xmlns:a16="http://schemas.microsoft.com/office/drawing/2014/main" id="{8D131761-3F5A-2B4F-BCB1-9FFD2EFB75B5}"/>
              </a:ext>
            </a:extLst>
          </p:cNvPr>
          <p:cNvSpPr txBox="1">
            <a:spLocks/>
          </p:cNvSpPr>
          <p:nvPr/>
        </p:nvSpPr>
        <p:spPr>
          <a:xfrm>
            <a:off x="9928423" y="5687934"/>
            <a:ext cx="2246164" cy="28045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Data Sources: Foursquare</a:t>
            </a:r>
          </a:p>
        </p:txBody>
      </p:sp>
      <p:pic>
        <p:nvPicPr>
          <p:cNvPr id="7" name="Picture 6" descr="A screenshot of a cell phone&#10;&#10;Description automatically generated">
            <a:extLst>
              <a:ext uri="{FF2B5EF4-FFF2-40B4-BE49-F238E27FC236}">
                <a16:creationId xmlns:a16="http://schemas.microsoft.com/office/drawing/2014/main" id="{65C35734-C3A4-8F49-990B-E685541F2F0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078412" y="1025830"/>
            <a:ext cx="7634311" cy="4662104"/>
          </a:xfrm>
          <a:prstGeom prst="rect">
            <a:avLst/>
          </a:prstGeom>
        </p:spPr>
      </p:pic>
    </p:spTree>
    <p:extLst>
      <p:ext uri="{BB962C8B-B14F-4D97-AF65-F5344CB8AC3E}">
        <p14:creationId xmlns:p14="http://schemas.microsoft.com/office/powerpoint/2010/main" val="33759356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RightStep">
      <a:dk1>
        <a:srgbClr val="000000"/>
      </a:dk1>
      <a:lt1>
        <a:srgbClr val="FFFFFF"/>
      </a:lt1>
      <a:dk2>
        <a:srgbClr val="412F24"/>
      </a:dk2>
      <a:lt2>
        <a:srgbClr val="E4E8E2"/>
      </a:lt2>
      <a:accent1>
        <a:srgbClr val="A24DC3"/>
      </a:accent1>
      <a:accent2>
        <a:srgbClr val="B13BA1"/>
      </a:accent2>
      <a:accent3>
        <a:srgbClr val="C34D81"/>
      </a:accent3>
      <a:accent4>
        <a:srgbClr val="B13B3E"/>
      </a:accent4>
      <a:accent5>
        <a:srgbClr val="C37B4D"/>
      </a:accent5>
      <a:accent6>
        <a:srgbClr val="B19A3B"/>
      </a:accent6>
      <a:hlink>
        <a:srgbClr val="378DA5"/>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5</TotalTime>
  <Words>585</Words>
  <Application>Microsoft Macintosh PowerPoint</Application>
  <PresentationFormat>Widescreen</PresentationFormat>
  <Paragraphs>125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Bodoni MT</vt:lpstr>
      <vt:lpstr>Calibri</vt:lpstr>
      <vt:lpstr>Goudy Old Style</vt:lpstr>
      <vt:lpstr>Wingdings 2</vt:lpstr>
      <vt:lpstr>SlateVTI</vt:lpstr>
      <vt:lpstr>   Battle of the Neighborhoods – Singapore Best Neighborhood for Living </vt:lpstr>
      <vt:lpstr>Background Information</vt:lpstr>
      <vt:lpstr>Problem:</vt:lpstr>
      <vt:lpstr>Housing Price</vt:lpstr>
      <vt:lpstr>Trends in Housing</vt:lpstr>
      <vt:lpstr>School Count</vt:lpstr>
      <vt:lpstr>School Trend</vt:lpstr>
      <vt:lpstr>Access to Restaurants</vt:lpstr>
      <vt:lpstr>Access to Stores with Living Essentials</vt:lpstr>
      <vt:lpstr>Access to Leisure and Entertainment Facilities</vt:lpstr>
      <vt:lpstr>Top Five Neighborhoods Using Weighted Matrix</vt:lpstr>
      <vt:lpstr>Best Neighborhood:  Ang Mo Kio</vt:lpstr>
      <vt:lpstr>Limitations to This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Battle of the Neighborhoods – Singapore Best Neighborhood for Living </dc:title>
  <dc:creator>Hao Zhang</dc:creator>
  <cp:lastModifiedBy>Hao Zhang</cp:lastModifiedBy>
  <cp:revision>2</cp:revision>
  <dcterms:created xsi:type="dcterms:W3CDTF">2020-04-09T22:15:36Z</dcterms:created>
  <dcterms:modified xsi:type="dcterms:W3CDTF">2020-04-09T22:21:15Z</dcterms:modified>
</cp:coreProperties>
</file>